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40451-08C5-40FF-8C79-4C2CCBB21BD0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565FD-13D0-4D16-B33D-30BC24405B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822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63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8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007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91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35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1398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02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7715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039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387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016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AA6F7-C6FD-4206-992B-2359BE628F23}" type="datetimeFigureOut">
              <a:rPr lang="en-IN" smtClean="0"/>
              <a:t>21-10-2020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D2222-006C-4338-96A3-C879104B84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1044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4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21.png"/><Relationship Id="rId12" Type="http://schemas.openxmlformats.org/officeDocument/2006/relationships/image" Target="../media/image7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0F30D6B-CA46-49A4-9CC9-0ECF3ACF9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89841" y="1080338"/>
            <a:ext cx="14719176" cy="1049867"/>
          </a:xfrm>
        </p:spPr>
        <p:txBody>
          <a:bodyPr/>
          <a:lstStyle/>
          <a:p>
            <a:r>
              <a:rPr lang="en-IN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Paper Bags             2. Grocery Bags             3. Plastic Bags                4. Eco-Friendly Bags</a:t>
            </a:r>
          </a:p>
        </p:txBody>
      </p:sp>
      <p:pic>
        <p:nvPicPr>
          <p:cNvPr id="5" name="Picture 4" descr="Loop Handle">
            <a:extLst>
              <a:ext uri="{FF2B5EF4-FFF2-40B4-BE49-F238E27FC236}">
                <a16:creationId xmlns:a16="http://schemas.microsoft.com/office/drawing/2014/main" id="{1BC9B57C-6B01-43CC-A22F-0593E0C47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252" y="1615455"/>
            <a:ext cx="1143550" cy="114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0A1169-6147-45CB-8090-65524307C649}"/>
              </a:ext>
            </a:extLst>
          </p:cNvPr>
          <p:cNvSpPr txBox="1"/>
          <p:nvPr/>
        </p:nvSpPr>
        <p:spPr>
          <a:xfrm>
            <a:off x="1278663" y="2666063"/>
            <a:ext cx="12984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Loop handle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0D5C28-9B2C-4E98-A9AB-77A51047EE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378" y="3011310"/>
            <a:ext cx="1416174" cy="1416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7D84B1-3430-4690-88A0-82F3DF9E35D3}"/>
              </a:ext>
            </a:extLst>
          </p:cNvPr>
          <p:cNvSpPr txBox="1"/>
          <p:nvPr/>
        </p:nvSpPr>
        <p:spPr>
          <a:xfrm>
            <a:off x="1285425" y="4234683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D Cut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41F117-4B78-41DE-8385-4F93A481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945" y="1655162"/>
            <a:ext cx="1143551" cy="11435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485246-E6BD-4CA5-ABDD-3373D04098FB}"/>
              </a:ext>
            </a:extLst>
          </p:cNvPr>
          <p:cNvSpPr txBox="1"/>
          <p:nvPr/>
        </p:nvSpPr>
        <p:spPr>
          <a:xfrm>
            <a:off x="3907047" y="2660374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Squared Bottom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3E28BE-59AF-4D8E-B80B-BACBAF784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48481" y="2900316"/>
            <a:ext cx="1419461" cy="14194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864F5C-747B-44E6-ABEF-70D9FF536E2B}"/>
              </a:ext>
            </a:extLst>
          </p:cNvPr>
          <p:cNvSpPr txBox="1"/>
          <p:nvPr/>
        </p:nvSpPr>
        <p:spPr>
          <a:xfrm>
            <a:off x="3827889" y="4010178"/>
            <a:ext cx="1127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Pinched Bottom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61C238D-222A-4714-BD45-ADADAD836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092" y="1563403"/>
            <a:ext cx="1199837" cy="11998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E0A407-5975-41A3-853D-758014F95996}"/>
              </a:ext>
            </a:extLst>
          </p:cNvPr>
          <p:cNvSpPr txBox="1"/>
          <p:nvPr/>
        </p:nvSpPr>
        <p:spPr>
          <a:xfrm>
            <a:off x="6352941" y="2535258"/>
            <a:ext cx="1627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Oxo-biodegradable bags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6B2D8F-D011-4509-8E04-ACEC281A45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38" y="2618473"/>
            <a:ext cx="1099557" cy="10995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D864AC-DB6A-4668-AA4E-1BE117329962}"/>
              </a:ext>
            </a:extLst>
          </p:cNvPr>
          <p:cNvSpPr txBox="1"/>
          <p:nvPr/>
        </p:nvSpPr>
        <p:spPr>
          <a:xfrm>
            <a:off x="6501580" y="3582287"/>
            <a:ext cx="9428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EPE Net bags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00318D6-E4E1-4C5C-8311-7A82538E3B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79" y="3713092"/>
            <a:ext cx="1097613" cy="10976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8CEE29-6B4D-4EE1-B06C-6CE8468F315D}"/>
              </a:ext>
            </a:extLst>
          </p:cNvPr>
          <p:cNvSpPr txBox="1"/>
          <p:nvPr/>
        </p:nvSpPr>
        <p:spPr>
          <a:xfrm>
            <a:off x="6519654" y="4651508"/>
            <a:ext cx="1154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HDPE roller bags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7F2AAD9-1554-444D-9F84-0C9D7CA3AE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407" y="4830926"/>
            <a:ext cx="909355" cy="90935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DC34A3A-DFE1-41C1-98D3-A3E52A7FA1F3}"/>
              </a:ext>
            </a:extLst>
          </p:cNvPr>
          <p:cNvSpPr txBox="1"/>
          <p:nvPr/>
        </p:nvSpPr>
        <p:spPr>
          <a:xfrm>
            <a:off x="6602092" y="5548963"/>
            <a:ext cx="776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LDPE bags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8F41BAD-64D3-444D-89F3-127420E29A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80" y="5730176"/>
            <a:ext cx="979460" cy="97946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E2323F-A577-4ECA-86BE-2521B078FC43}"/>
              </a:ext>
            </a:extLst>
          </p:cNvPr>
          <p:cNvSpPr txBox="1"/>
          <p:nvPr/>
        </p:nvSpPr>
        <p:spPr>
          <a:xfrm>
            <a:off x="6308057" y="6555543"/>
            <a:ext cx="16033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Non-Woven plastic Bags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A578136-E803-4DEE-B2C6-C344EE262C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273" y="1453861"/>
            <a:ext cx="1199837" cy="119983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FE7C1AD-A20F-4793-9E1F-CCBB63D84678}"/>
              </a:ext>
            </a:extLst>
          </p:cNvPr>
          <p:cNvSpPr txBox="1"/>
          <p:nvPr/>
        </p:nvSpPr>
        <p:spPr>
          <a:xfrm>
            <a:off x="9723744" y="2528162"/>
            <a:ext cx="7328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Jute bags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1FA6CCB-E75B-44AC-96A9-DF45EFA1D4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49" y="2679554"/>
            <a:ext cx="1222504" cy="12225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A2FA56C-9CFB-4C7E-9031-067BD2A915D0}"/>
              </a:ext>
            </a:extLst>
          </p:cNvPr>
          <p:cNvSpPr txBox="1"/>
          <p:nvPr/>
        </p:nvSpPr>
        <p:spPr>
          <a:xfrm>
            <a:off x="9562638" y="3606443"/>
            <a:ext cx="12747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Compostable bags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840792F-5E84-4541-BF91-803941765E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10" y="3961958"/>
            <a:ext cx="951160" cy="95116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FFFE9F0-AFFE-4C03-BAC6-B6D424C6C603}"/>
              </a:ext>
            </a:extLst>
          </p:cNvPr>
          <p:cNvSpPr txBox="1"/>
          <p:nvPr/>
        </p:nvSpPr>
        <p:spPr>
          <a:xfrm>
            <a:off x="9766219" y="4877834"/>
            <a:ext cx="8851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100" b="1" dirty="0">
                <a:solidFill>
                  <a:schemeClr val="accent6">
                    <a:lumMod val="50000"/>
                  </a:schemeClr>
                </a:solidFill>
              </a:rPr>
              <a:t>Cotton bags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C5C9AF-C942-4E5B-BEE3-1AF3606490B2}"/>
              </a:ext>
            </a:extLst>
          </p:cNvPr>
          <p:cNvSpPr/>
          <p:nvPr/>
        </p:nvSpPr>
        <p:spPr>
          <a:xfrm>
            <a:off x="2468880" y="-30497"/>
            <a:ext cx="68580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rgbClr val="7030A0"/>
                  </a:solidFill>
                  <a:prstDash val="solid"/>
                </a:ln>
                <a:solidFill>
                  <a:srgbClr val="7030A0"/>
                </a:solidFill>
                <a:effectLst>
                  <a:glow rad="228600">
                    <a:srgbClr val="FFFF00">
                      <a:alpha val="40000"/>
                    </a:srgb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CARRY BAGS</a:t>
            </a:r>
          </a:p>
        </p:txBody>
      </p:sp>
    </p:spTree>
    <p:extLst>
      <p:ext uri="{BB962C8B-B14F-4D97-AF65-F5344CB8AC3E}">
        <p14:creationId xmlns:p14="http://schemas.microsoft.com/office/powerpoint/2010/main" val="190925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9B6A0-E087-4613-8924-0ADCA96ED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70" y="133165"/>
            <a:ext cx="4870142" cy="403426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Labels And Sleeves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33FAD-B153-487C-9DFC-EA43CA3F7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234" y="920103"/>
            <a:ext cx="6867617" cy="403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1.Sleeves                      2. Labels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0E6E7-600E-4809-A95B-9FA90D912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15070" y="1207363"/>
            <a:ext cx="1457048" cy="1457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793DD-14A1-4DCB-8DBD-9988FE17310B}"/>
              </a:ext>
            </a:extLst>
          </p:cNvPr>
          <p:cNvSpPr txBox="1"/>
          <p:nvPr/>
        </p:nvSpPr>
        <p:spPr>
          <a:xfrm>
            <a:off x="3526048" y="2450237"/>
            <a:ext cx="1049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Paper sleeves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2675BA-4116-4B4A-B48D-E0E1358A2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70" y="2767058"/>
            <a:ext cx="1323884" cy="1323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04DC3-A3E6-4622-9E1C-BD156FC6F505}"/>
              </a:ext>
            </a:extLst>
          </p:cNvPr>
          <p:cNvSpPr txBox="1"/>
          <p:nvPr/>
        </p:nvSpPr>
        <p:spPr>
          <a:xfrm>
            <a:off x="3511557" y="3909932"/>
            <a:ext cx="1086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Shrink sleeves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27D66B-2C64-4069-BD74-CA2FF9304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92" y="1207363"/>
            <a:ext cx="1050768" cy="1050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C5F0D8-84B6-4D55-B66F-B88F47724009}"/>
              </a:ext>
            </a:extLst>
          </p:cNvPr>
          <p:cNvSpPr txBox="1"/>
          <p:nvPr/>
        </p:nvSpPr>
        <p:spPr>
          <a:xfrm>
            <a:off x="6535813" y="2056189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Self-adhesive labels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1EA87C-7486-45C4-9280-A1C692B2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892" y="2333188"/>
            <a:ext cx="1145627" cy="11456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B608E0-7BE5-47C2-B8B2-01A76879CA81}"/>
              </a:ext>
            </a:extLst>
          </p:cNvPr>
          <p:cNvSpPr txBox="1"/>
          <p:nvPr/>
        </p:nvSpPr>
        <p:spPr>
          <a:xfrm>
            <a:off x="6535813" y="3340315"/>
            <a:ext cx="14455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Heat Transfer labels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039571-DC15-4267-A6E4-2506EAACE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899" y="3409581"/>
            <a:ext cx="1217350" cy="1217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8CABD3-0418-414D-AF9F-5F104D52DF60}"/>
              </a:ext>
            </a:extLst>
          </p:cNvPr>
          <p:cNvSpPr txBox="1"/>
          <p:nvPr/>
        </p:nvSpPr>
        <p:spPr>
          <a:xfrm>
            <a:off x="6584837" y="4420612"/>
            <a:ext cx="1518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Direct thermal labels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91B2CCB-8A7D-49D7-964B-EDD583DF1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787" y="4559111"/>
            <a:ext cx="1083575" cy="10835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FCF873E-008D-4BD7-A7C5-3A8D4BD32FFD}"/>
              </a:ext>
            </a:extLst>
          </p:cNvPr>
          <p:cNvSpPr txBox="1"/>
          <p:nvPr/>
        </p:nvSpPr>
        <p:spPr>
          <a:xfrm>
            <a:off x="6796964" y="5492447"/>
            <a:ext cx="6316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Shrink labels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9FA50F6-C9CD-4132-BCC7-CA91EAF455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58" y="5581268"/>
            <a:ext cx="1087693" cy="108769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6883BA7-F280-40CE-8F7C-4D388F4286A3}"/>
              </a:ext>
            </a:extLst>
          </p:cNvPr>
          <p:cNvSpPr txBox="1"/>
          <p:nvPr/>
        </p:nvSpPr>
        <p:spPr>
          <a:xfrm>
            <a:off x="6711484" y="6444392"/>
            <a:ext cx="65561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In-mould labels</a:t>
            </a:r>
          </a:p>
        </p:txBody>
      </p:sp>
    </p:spTree>
    <p:extLst>
      <p:ext uri="{BB962C8B-B14F-4D97-AF65-F5344CB8AC3E}">
        <p14:creationId xmlns:p14="http://schemas.microsoft.com/office/powerpoint/2010/main" val="266096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4AD17-285B-435D-BB8A-C5F6803D3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346" y="0"/>
            <a:ext cx="6583532" cy="767410"/>
          </a:xfrm>
        </p:spPr>
        <p:txBody>
          <a:bodyPr/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Non Paper Based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D311B-15A0-4AA1-AA4B-7715D4CD7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408" y="975842"/>
            <a:ext cx="5979851" cy="508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Cutlery            2. Trays            3. Bowls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E0B0E-C723-434C-B9DB-7E1CD3C2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36" y="1484289"/>
            <a:ext cx="1243983" cy="1243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3FDE40-D307-4A0C-ADCA-8AEA9B2DCE46}"/>
              </a:ext>
            </a:extLst>
          </p:cNvPr>
          <p:cNvSpPr txBox="1"/>
          <p:nvPr/>
        </p:nvSpPr>
        <p:spPr>
          <a:xfrm>
            <a:off x="3039630" y="2589772"/>
            <a:ext cx="1224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Wooden Cutlery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0A98B3-E98A-4F13-993F-77C98F1F8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630" y="2974019"/>
            <a:ext cx="1034620" cy="1034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74AC43-022B-4395-A646-0A27ADDC9E89}"/>
              </a:ext>
            </a:extLst>
          </p:cNvPr>
          <p:cNvSpPr txBox="1"/>
          <p:nvPr/>
        </p:nvSpPr>
        <p:spPr>
          <a:xfrm>
            <a:off x="3041261" y="3977387"/>
            <a:ext cx="1090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Plastic Cutlery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EC11B0-F2A5-4900-929D-DEF0DE5D7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725" y="1409723"/>
            <a:ext cx="1457048" cy="14570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C8EBF9-5C58-4AC6-B39B-BD6E4331DA37}"/>
              </a:ext>
            </a:extLst>
          </p:cNvPr>
          <p:cNvSpPr txBox="1"/>
          <p:nvPr/>
        </p:nvSpPr>
        <p:spPr>
          <a:xfrm>
            <a:off x="5075136" y="2589772"/>
            <a:ext cx="1173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err="1">
                <a:solidFill>
                  <a:schemeClr val="accent6">
                    <a:lumMod val="50000"/>
                  </a:schemeClr>
                </a:solidFill>
              </a:rPr>
              <a:t>Cornstarch</a:t>
            </a:r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 Tray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361259-E932-437D-9EA6-2980B1CAD8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74" y="2728271"/>
            <a:ext cx="1413399" cy="14133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7AF03-F07C-4270-91F5-FBF0639F6E3A}"/>
              </a:ext>
            </a:extLst>
          </p:cNvPr>
          <p:cNvSpPr txBox="1"/>
          <p:nvPr/>
        </p:nvSpPr>
        <p:spPr>
          <a:xfrm>
            <a:off x="5136378" y="3870139"/>
            <a:ext cx="991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Bagasse Tray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1EBB47-C4B7-49A3-AE8A-76A1E4671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174" y="4146351"/>
            <a:ext cx="1301926" cy="13019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014A755-FF2E-49B1-BAD6-169C43BD751E}"/>
              </a:ext>
            </a:extLst>
          </p:cNvPr>
          <p:cNvSpPr txBox="1"/>
          <p:nvPr/>
        </p:nvSpPr>
        <p:spPr>
          <a:xfrm>
            <a:off x="4818725" y="5309777"/>
            <a:ext cx="1753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Multi-compartment Tray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6C87B0-BEE8-4F82-815E-FDF3A1480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47" y="1409722"/>
            <a:ext cx="1457049" cy="145704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AB96C2-64B6-42CD-BF48-750951A02F49}"/>
              </a:ext>
            </a:extLst>
          </p:cNvPr>
          <p:cNvSpPr txBox="1"/>
          <p:nvPr/>
        </p:nvSpPr>
        <p:spPr>
          <a:xfrm>
            <a:off x="6997822" y="2589772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Bagasse bowl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4DDA60-C4ED-4D6F-838C-701AF8DC2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38" y="2814509"/>
            <a:ext cx="1118251" cy="11182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206830-A4F4-484D-BD81-7F9C646DE284}"/>
              </a:ext>
            </a:extLst>
          </p:cNvPr>
          <p:cNvSpPr txBox="1"/>
          <p:nvPr/>
        </p:nvSpPr>
        <p:spPr>
          <a:xfrm>
            <a:off x="7039976" y="3794260"/>
            <a:ext cx="1476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Plastic bowls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83D8939-E19F-40E9-99AD-0C3C10538B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546" y="3672767"/>
            <a:ext cx="1590213" cy="159021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05A6867-A10D-43E1-AC93-156209D31E51}"/>
              </a:ext>
            </a:extLst>
          </p:cNvPr>
          <p:cNvSpPr txBox="1"/>
          <p:nvPr/>
        </p:nvSpPr>
        <p:spPr>
          <a:xfrm>
            <a:off x="7039976" y="5032778"/>
            <a:ext cx="1135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Foil Containers</a:t>
            </a:r>
          </a:p>
        </p:txBody>
      </p:sp>
    </p:spTree>
    <p:extLst>
      <p:ext uri="{BB962C8B-B14F-4D97-AF65-F5344CB8AC3E}">
        <p14:creationId xmlns:p14="http://schemas.microsoft.com/office/powerpoint/2010/main" val="23092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AB5C-4920-481F-A75C-A90BE7535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474" y="2403"/>
            <a:ext cx="5562600" cy="678634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Paper Based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9F4A6-7B82-43FE-8889-11C9C58B3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733" y="681037"/>
            <a:ext cx="10515600" cy="4648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Cups and Glasses      2. Envelopes       3. Food Boxes       4. Paper Types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B8FF1-1550-4CFA-BF26-CC2D29CC7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149" y="1105743"/>
            <a:ext cx="1423093" cy="1423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3BE318-E651-4098-9734-C2B439BFB440}"/>
              </a:ext>
            </a:extLst>
          </p:cNvPr>
          <p:cNvSpPr txBox="1"/>
          <p:nvPr/>
        </p:nvSpPr>
        <p:spPr>
          <a:xfrm>
            <a:off x="1564689" y="2290978"/>
            <a:ext cx="18265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Ripple walled Cups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CBEDB0-2687-4829-8C35-723DBA7DC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880" y="2752863"/>
            <a:ext cx="1283627" cy="1283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59A9D0-A73E-49A2-B7AE-FDF35F7EA505}"/>
              </a:ext>
            </a:extLst>
          </p:cNvPr>
          <p:cNvSpPr txBox="1"/>
          <p:nvPr/>
        </p:nvSpPr>
        <p:spPr>
          <a:xfrm>
            <a:off x="1687880" y="3897990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Kraft Envelope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B380AA-DF87-470A-8862-95ACA941D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24" y="941465"/>
            <a:ext cx="1155207" cy="11552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09ACA4-A650-42C6-BE8F-F58E97540F33}"/>
              </a:ext>
            </a:extLst>
          </p:cNvPr>
          <p:cNvSpPr txBox="1"/>
          <p:nvPr/>
        </p:nvSpPr>
        <p:spPr>
          <a:xfrm>
            <a:off x="4041559" y="1918607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Printed paper envelopes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1E509DD-0B65-4D88-B0CF-E9E45F9C5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15" y="2075323"/>
            <a:ext cx="1545824" cy="1545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45284E-5B5A-4216-A1B5-61A33D679BED}"/>
              </a:ext>
            </a:extLst>
          </p:cNvPr>
          <p:cNvSpPr txBox="1"/>
          <p:nvPr/>
        </p:nvSpPr>
        <p:spPr>
          <a:xfrm>
            <a:off x="4281824" y="3248620"/>
            <a:ext cx="1259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Bubble envelope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4AD2DFD-B37D-4030-B71C-0B9131756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780" y="3517434"/>
            <a:ext cx="1543897" cy="15438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09C10B-7712-4D9C-803E-5ECD89D31B91}"/>
              </a:ext>
            </a:extLst>
          </p:cNvPr>
          <p:cNvSpPr txBox="1"/>
          <p:nvPr/>
        </p:nvSpPr>
        <p:spPr>
          <a:xfrm>
            <a:off x="4172780" y="4674161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Cloth mesh line envelopes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A025C3A-98E2-4405-AD13-D7876690ED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59" y="4759504"/>
            <a:ext cx="1730955" cy="17309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A6AC0BF-6BD7-4166-8402-5237E10CB800}"/>
              </a:ext>
            </a:extLst>
          </p:cNvPr>
          <p:cNvSpPr txBox="1"/>
          <p:nvPr/>
        </p:nvSpPr>
        <p:spPr>
          <a:xfrm>
            <a:off x="4467687" y="6139258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Kraft Envelope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01C253A-C1DD-4EDD-AD90-B4EDC8A674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17" y="970365"/>
            <a:ext cx="1155207" cy="11552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8E18A57-FD1E-4625-8006-9ED3463F5F46}"/>
              </a:ext>
            </a:extLst>
          </p:cNvPr>
          <p:cNvSpPr txBox="1"/>
          <p:nvPr/>
        </p:nvSpPr>
        <p:spPr>
          <a:xfrm>
            <a:off x="6559663" y="1906840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Burger boxes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66D5E2B-3417-44B4-B6BD-1D85A74EBB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107" y="1947556"/>
            <a:ext cx="1543898" cy="154389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A6F68A8-7920-4DA9-9D22-CBA58BBF376F}"/>
              </a:ext>
            </a:extLst>
          </p:cNvPr>
          <p:cNvSpPr txBox="1"/>
          <p:nvPr/>
        </p:nvSpPr>
        <p:spPr>
          <a:xfrm>
            <a:off x="6660472" y="3130643"/>
            <a:ext cx="6325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Paper trays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0437CE5-8AA5-4FE7-BD1F-C0A5CDDB694C}"/>
              </a:ext>
            </a:extLst>
          </p:cNvPr>
          <p:cNvSpPr txBox="1"/>
          <p:nvPr/>
        </p:nvSpPr>
        <p:spPr>
          <a:xfrm>
            <a:off x="6660472" y="4697395"/>
            <a:ext cx="64940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Sandwich Cartons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3B3E0D8-3AAB-44CC-900C-6239AFFF6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72" y="3368974"/>
            <a:ext cx="1422277" cy="142227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820155B-D0D0-4753-97AE-FC5C143E58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072" y="4844648"/>
            <a:ext cx="1377888" cy="137788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3F6A765-4B50-4043-BBB8-AAE140B1A1FB}"/>
              </a:ext>
            </a:extLst>
          </p:cNvPr>
          <p:cNvSpPr txBox="1"/>
          <p:nvPr/>
        </p:nvSpPr>
        <p:spPr>
          <a:xfrm>
            <a:off x="6846903" y="6007307"/>
            <a:ext cx="6578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Pizza box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79AC974-A174-4ED2-AA7E-D71B83FA1D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776" y="950688"/>
            <a:ext cx="1155207" cy="115520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A303553-9A4F-4B9D-8798-C4620C136CF4}"/>
              </a:ext>
            </a:extLst>
          </p:cNvPr>
          <p:cNvSpPr txBox="1"/>
          <p:nvPr/>
        </p:nvSpPr>
        <p:spPr>
          <a:xfrm>
            <a:off x="8800638" y="1865997"/>
            <a:ext cx="28661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Copier paper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E6D3D87-77EF-42A8-8CC9-751466BFB5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88" y="2112603"/>
            <a:ext cx="1191154" cy="119115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9E69DAB-A829-4157-BFF5-1D4511A0DF26}"/>
              </a:ext>
            </a:extLst>
          </p:cNvPr>
          <p:cNvSpPr txBox="1"/>
          <p:nvPr/>
        </p:nvSpPr>
        <p:spPr>
          <a:xfrm>
            <a:off x="8688288" y="3158709"/>
            <a:ext cx="14578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Specialized papers 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F47092B-F077-4061-B72D-0F646B5F36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90" y="3391586"/>
            <a:ext cx="1430868" cy="143086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B8DDC27-47B8-4859-B7EA-0511928C6CB2}"/>
              </a:ext>
            </a:extLst>
          </p:cNvPr>
          <p:cNvSpPr txBox="1"/>
          <p:nvPr/>
        </p:nvSpPr>
        <p:spPr>
          <a:xfrm>
            <a:off x="8858831" y="4646095"/>
            <a:ext cx="11119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Tissue paper</a:t>
            </a:r>
          </a:p>
        </p:txBody>
      </p:sp>
    </p:spTree>
    <p:extLst>
      <p:ext uri="{BB962C8B-B14F-4D97-AF65-F5344CB8AC3E}">
        <p14:creationId xmlns:p14="http://schemas.microsoft.com/office/powerpoint/2010/main" val="3145657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E217-DD9F-490D-A702-65AAD0F48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342" y="0"/>
            <a:ext cx="3263283" cy="572102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CD37B-8BC5-47F8-9ABF-8CA302FE0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274" y="661894"/>
            <a:ext cx="1967144" cy="479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166FE-EF6F-429D-B021-C86B0DA62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686" y="805369"/>
            <a:ext cx="2617157" cy="2617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70235-6795-4162-9278-F116D3FEB08B}"/>
              </a:ext>
            </a:extLst>
          </p:cNvPr>
          <p:cNvSpPr txBox="1"/>
          <p:nvPr/>
        </p:nvSpPr>
        <p:spPr>
          <a:xfrm>
            <a:off x="4793386" y="2705883"/>
            <a:ext cx="12831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Screw Caps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9E9900-6BF9-4584-A291-C32EF9007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42" y="2113947"/>
            <a:ext cx="3503720" cy="3503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19972-2C38-48B2-9E6A-8497EF5D6686}"/>
              </a:ext>
            </a:extLst>
          </p:cNvPr>
          <p:cNvSpPr txBox="1"/>
          <p:nvPr/>
        </p:nvSpPr>
        <p:spPr>
          <a:xfrm>
            <a:off x="4793386" y="4731104"/>
            <a:ext cx="11696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Snap Fit Caps </a:t>
            </a:r>
          </a:p>
        </p:txBody>
      </p:sp>
    </p:spTree>
    <p:extLst>
      <p:ext uri="{BB962C8B-B14F-4D97-AF65-F5344CB8AC3E}">
        <p14:creationId xmlns:p14="http://schemas.microsoft.com/office/powerpoint/2010/main" val="72648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2B8C-9DFA-49AC-AD83-9EE94B8D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3342" y="0"/>
            <a:ext cx="3547369" cy="794043"/>
          </a:xfrm>
        </p:spPr>
        <p:txBody>
          <a:bodyPr/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PREFORMS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A069-06AD-4969-ACD1-BC2BA1D76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391" y="794043"/>
            <a:ext cx="2144697" cy="562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PET Preforms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3C7F34-46D9-4625-BB8D-77BEDF2CF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91" y="1032236"/>
            <a:ext cx="2144696" cy="21446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35631D-5EB4-43FF-BD5F-33CF9DE6752B}"/>
              </a:ext>
            </a:extLst>
          </p:cNvPr>
          <p:cNvSpPr txBox="1"/>
          <p:nvPr/>
        </p:nvSpPr>
        <p:spPr>
          <a:xfrm>
            <a:off x="2405479" y="2989238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CTC Preforms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B03085-2317-465A-9EB3-A739D36A7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254" y="1343589"/>
            <a:ext cx="1715426" cy="17154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B799E1-9C12-46A6-9E91-36BB55FA93C0}"/>
              </a:ext>
            </a:extLst>
          </p:cNvPr>
          <p:cNvSpPr txBox="1"/>
          <p:nvPr/>
        </p:nvSpPr>
        <p:spPr>
          <a:xfrm>
            <a:off x="5252435" y="2995249"/>
            <a:ext cx="10508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HF Preforms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AEA722-0A0D-4080-994A-97B7F2780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881" y="1150154"/>
            <a:ext cx="1532693" cy="19088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7E66CF-63BA-4E08-A940-E92DC174B108}"/>
              </a:ext>
            </a:extLst>
          </p:cNvPr>
          <p:cNvSpPr txBox="1"/>
          <p:nvPr/>
        </p:nvSpPr>
        <p:spPr>
          <a:xfrm>
            <a:off x="8038192" y="2989238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Amber Preforms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3E18F5-EB2D-4B67-9165-83E7A6D75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981" y="3613662"/>
            <a:ext cx="1643293" cy="1847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994D7B-C8A8-462E-ABE7-F41E7322FF5E}"/>
              </a:ext>
            </a:extLst>
          </p:cNvPr>
          <p:cNvSpPr txBox="1"/>
          <p:nvPr/>
        </p:nvSpPr>
        <p:spPr>
          <a:xfrm>
            <a:off x="3664999" y="5322600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ROPP Preforms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E33DA11-2DF5-4804-8BAB-CA34B1BB6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061" y="3730594"/>
            <a:ext cx="1592820" cy="16882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8D31ED-B1CF-459A-B02E-4E212F372745}"/>
              </a:ext>
            </a:extLst>
          </p:cNvPr>
          <p:cNvSpPr txBox="1"/>
          <p:nvPr/>
        </p:nvSpPr>
        <p:spPr>
          <a:xfrm>
            <a:off x="6554680" y="5237412"/>
            <a:ext cx="18066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Alaska Preforms</a:t>
            </a:r>
          </a:p>
        </p:txBody>
      </p:sp>
    </p:spTree>
    <p:extLst>
      <p:ext uri="{BB962C8B-B14F-4D97-AF65-F5344CB8AC3E}">
        <p14:creationId xmlns:p14="http://schemas.microsoft.com/office/powerpoint/2010/main" val="245749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62C97-5FEA-4A88-9D80-1583A0169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528" y="2403"/>
            <a:ext cx="3955742" cy="678634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Bulk 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9E966-B275-49FE-8ACE-631E5AD25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227" y="982247"/>
            <a:ext cx="10258887" cy="4736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Intermediate Bulk Pack                       2. Large Bulk Pack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0361B-66C2-43AA-87EF-764C46357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85" y="1305017"/>
            <a:ext cx="1856543" cy="18565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93554-2978-4F23-B078-2D3593BEC137}"/>
              </a:ext>
            </a:extLst>
          </p:cNvPr>
          <p:cNvSpPr txBox="1"/>
          <p:nvPr/>
        </p:nvSpPr>
        <p:spPr>
          <a:xfrm>
            <a:off x="2236987" y="2820426"/>
            <a:ext cx="16845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Square Tin Containers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AA7A0-3E57-4ACE-B814-C0F875C2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270" y="1349876"/>
            <a:ext cx="1431155" cy="14311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621776-4C1E-456A-BDAA-FF67047131E2}"/>
              </a:ext>
            </a:extLst>
          </p:cNvPr>
          <p:cNvSpPr txBox="1"/>
          <p:nvPr/>
        </p:nvSpPr>
        <p:spPr>
          <a:xfrm>
            <a:off x="8184474" y="2781031"/>
            <a:ext cx="1409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Open Top Drum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8D86CF-7014-41EA-922C-E07DE2EEA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88" y="3097425"/>
            <a:ext cx="1783116" cy="17831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480324B-56C3-4ECA-9C6F-EC94A67B71CA}"/>
              </a:ext>
            </a:extLst>
          </p:cNvPr>
          <p:cNvSpPr txBox="1"/>
          <p:nvPr/>
        </p:nvSpPr>
        <p:spPr>
          <a:xfrm>
            <a:off x="8184474" y="4880541"/>
            <a:ext cx="33757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Closed Top Drum</a:t>
            </a:r>
          </a:p>
        </p:txBody>
      </p:sp>
    </p:spTree>
    <p:extLst>
      <p:ext uri="{BB962C8B-B14F-4D97-AF65-F5344CB8AC3E}">
        <p14:creationId xmlns:p14="http://schemas.microsoft.com/office/powerpoint/2010/main" val="2869724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E9FA3-D2CC-4D7A-B854-55FE8D1CE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288" y="0"/>
            <a:ext cx="6632448" cy="730568"/>
          </a:xfrm>
        </p:spPr>
        <p:txBody>
          <a:bodyPr/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Narrow Mouth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5D79-92AA-419C-8AF3-08A454228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564" y="828929"/>
            <a:ext cx="3166872" cy="38722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Blow Moulded Bottles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6B7AD-7F67-4790-9ED3-6A63FEBBA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6" y="1353312"/>
            <a:ext cx="1933956" cy="19339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169FC9-3DD5-4EBC-ACFD-C3BCBF2BF878}"/>
              </a:ext>
            </a:extLst>
          </p:cNvPr>
          <p:cNvSpPr txBox="1"/>
          <p:nvPr/>
        </p:nvSpPr>
        <p:spPr>
          <a:xfrm>
            <a:off x="1821942" y="3287268"/>
            <a:ext cx="11590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HDPE Bottles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6F0AC9-671B-45AA-9B5A-A6CCEA240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91" y="1281499"/>
            <a:ext cx="2144268" cy="2144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862D7E-97CB-4974-92A4-73688FB25CAD}"/>
              </a:ext>
            </a:extLst>
          </p:cNvPr>
          <p:cNvSpPr txBox="1"/>
          <p:nvPr/>
        </p:nvSpPr>
        <p:spPr>
          <a:xfrm>
            <a:off x="5153025" y="3273552"/>
            <a:ext cx="1605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HDPE Jerry Cans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56AAB2-1299-48CE-B6C3-24FCDB367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060" y="1446368"/>
            <a:ext cx="1747843" cy="1747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674D67-2804-4983-B6C1-9E6496C30736}"/>
              </a:ext>
            </a:extLst>
          </p:cNvPr>
          <p:cNvSpPr txBox="1"/>
          <p:nvPr/>
        </p:nvSpPr>
        <p:spPr>
          <a:xfrm>
            <a:off x="9228582" y="3156126"/>
            <a:ext cx="16055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PET Bottles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D9E95E-C109-4CBF-8906-941D3DD3F3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91" y="3971544"/>
            <a:ext cx="2229612" cy="22296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77C2703-BF38-422F-9406-BF3FD398759B}"/>
              </a:ext>
            </a:extLst>
          </p:cNvPr>
          <p:cNvSpPr txBox="1"/>
          <p:nvPr/>
        </p:nvSpPr>
        <p:spPr>
          <a:xfrm>
            <a:off x="5321427" y="6062656"/>
            <a:ext cx="12687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Glass Bottles</a:t>
            </a:r>
          </a:p>
        </p:txBody>
      </p:sp>
    </p:spTree>
    <p:extLst>
      <p:ext uri="{BB962C8B-B14F-4D97-AF65-F5344CB8AC3E}">
        <p14:creationId xmlns:p14="http://schemas.microsoft.com/office/powerpoint/2010/main" val="242798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B0FC-D471-4902-BBD4-533A4205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1198" y="62144"/>
            <a:ext cx="4577179" cy="536591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COURIER BAGS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47C9C-83F1-4308-961C-6303B5BF8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4577" y="742550"/>
            <a:ext cx="3414204" cy="9442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 Courier Bags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623C2-1CE5-4262-B4C4-420B93A09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929" y="1620097"/>
            <a:ext cx="2364420" cy="2364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3D459-C065-4E07-BC69-820E1E155566}"/>
              </a:ext>
            </a:extLst>
          </p:cNvPr>
          <p:cNvSpPr txBox="1"/>
          <p:nvPr/>
        </p:nvSpPr>
        <p:spPr>
          <a:xfrm>
            <a:off x="1537317" y="3984517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Plain courier bags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6EA5A-C954-492E-B41E-0EAF6C427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129" y="1533170"/>
            <a:ext cx="2451347" cy="24513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1C8386-5C67-4878-8B7B-BD3BA5753A95}"/>
              </a:ext>
            </a:extLst>
          </p:cNvPr>
          <p:cNvSpPr txBox="1"/>
          <p:nvPr/>
        </p:nvSpPr>
        <p:spPr>
          <a:xfrm>
            <a:off x="4925258" y="398451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Courier bags with Zip lock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725CC5-89CE-40D4-83B3-044DAF1EA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833" y="1533168"/>
            <a:ext cx="2451347" cy="2451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1D2F5E-CBFB-4D2E-B157-EBD6AF1DC7DB}"/>
              </a:ext>
            </a:extLst>
          </p:cNvPr>
          <p:cNvSpPr txBox="1"/>
          <p:nvPr/>
        </p:nvSpPr>
        <p:spPr>
          <a:xfrm>
            <a:off x="9465815" y="3984515"/>
            <a:ext cx="1850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Bubble bags</a:t>
            </a:r>
          </a:p>
        </p:txBody>
      </p:sp>
    </p:spTree>
    <p:extLst>
      <p:ext uri="{BB962C8B-B14F-4D97-AF65-F5344CB8AC3E}">
        <p14:creationId xmlns:p14="http://schemas.microsoft.com/office/powerpoint/2010/main" val="2217881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92D9-3ACB-474E-B30F-A74371628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111" y="0"/>
            <a:ext cx="3937986" cy="780094"/>
          </a:xfrm>
        </p:spPr>
        <p:txBody>
          <a:bodyPr/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Paper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FF950-C2D3-45A3-9C32-E39EF42B8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920" y="780094"/>
            <a:ext cx="1878367" cy="491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Paper Tubes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42312-232D-4246-8388-D44304C28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0" y="851516"/>
            <a:ext cx="3810369" cy="3810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90918C-78A8-49DA-B50F-12EFD7E71B20}"/>
              </a:ext>
            </a:extLst>
          </p:cNvPr>
          <p:cNvSpPr txBox="1"/>
          <p:nvPr/>
        </p:nvSpPr>
        <p:spPr>
          <a:xfrm>
            <a:off x="2186126" y="400115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Paper Canisters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1D10C5-5C67-47BD-99DB-1315A810B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17" y="1271541"/>
            <a:ext cx="3020257" cy="3020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38995-D8B6-4993-A88D-838267EE2B89}"/>
              </a:ext>
            </a:extLst>
          </p:cNvPr>
          <p:cNvSpPr txBox="1"/>
          <p:nvPr/>
        </p:nvSpPr>
        <p:spPr>
          <a:xfrm>
            <a:off x="8012097" y="3862656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Cores </a:t>
            </a:r>
          </a:p>
        </p:txBody>
      </p:sp>
    </p:spTree>
    <p:extLst>
      <p:ext uri="{BB962C8B-B14F-4D97-AF65-F5344CB8AC3E}">
        <p14:creationId xmlns:p14="http://schemas.microsoft.com/office/powerpoint/2010/main" val="194089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B376-A773-4CC1-BD6F-7732C41D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949" y="0"/>
            <a:ext cx="1736324" cy="687511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C3B22-1525-44F9-9BAE-1901C695F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9713" y="817456"/>
            <a:ext cx="2286000" cy="4114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Wrapping Films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58AA2-406B-4CCA-B135-E2AF49223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1" y="2210539"/>
            <a:ext cx="2176139" cy="21761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E9139A-1162-47BE-8AD4-D9BA5D9BA66E}"/>
              </a:ext>
            </a:extLst>
          </p:cNvPr>
          <p:cNvSpPr txBox="1"/>
          <p:nvPr/>
        </p:nvSpPr>
        <p:spPr>
          <a:xfrm>
            <a:off x="1511423" y="4109679"/>
            <a:ext cx="1240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Stretch Film 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7F1BBB-0BA9-4DAC-AC35-6B1A7E60B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353" y="1615736"/>
            <a:ext cx="2770942" cy="27709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8C8301-BD0D-4BFF-85EB-9FE1C6BDEB59}"/>
              </a:ext>
            </a:extLst>
          </p:cNvPr>
          <p:cNvSpPr txBox="1"/>
          <p:nvPr/>
        </p:nvSpPr>
        <p:spPr>
          <a:xfrm>
            <a:off x="5515253" y="4109679"/>
            <a:ext cx="1506984" cy="276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Shrink Film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BE9B05-74D3-472B-97D3-4C3D0FD40D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48" y="1988228"/>
            <a:ext cx="2025958" cy="2025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F95BB64-24D0-4657-A08D-838184A9B56D}"/>
              </a:ext>
            </a:extLst>
          </p:cNvPr>
          <p:cNvSpPr txBox="1"/>
          <p:nvPr/>
        </p:nvSpPr>
        <p:spPr>
          <a:xfrm>
            <a:off x="9207578" y="4014186"/>
            <a:ext cx="16124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Cling Film</a:t>
            </a:r>
          </a:p>
        </p:txBody>
      </p:sp>
    </p:spTree>
    <p:extLst>
      <p:ext uri="{BB962C8B-B14F-4D97-AF65-F5344CB8AC3E}">
        <p14:creationId xmlns:p14="http://schemas.microsoft.com/office/powerpoint/2010/main" val="367463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62C3-C26B-4D67-9F5E-8414915F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3560" y="-209910"/>
            <a:ext cx="6250757" cy="1325563"/>
          </a:xfrm>
        </p:spPr>
        <p:txBody>
          <a:bodyPr/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POUCHES AND TUBES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DC8734-5487-459E-BF43-0649E92D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50" y="878316"/>
            <a:ext cx="11410766" cy="6353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Special Application Pouch      2. Gusseted Pouch       3. Tubes        4. Sealed Pouches</a:t>
            </a:r>
          </a:p>
          <a:p>
            <a:pPr marL="0" indent="0">
              <a:buNone/>
            </a:pPr>
            <a:endParaRPr lang="en-I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CAA8DB-D339-4A4F-BEF1-61CA5855B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58898" y="1382194"/>
            <a:ext cx="1017551" cy="1017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B9260A-5071-4CD8-86F7-EFBD58E7EC1A}"/>
              </a:ext>
            </a:extLst>
          </p:cNvPr>
          <p:cNvSpPr txBox="1"/>
          <p:nvPr/>
        </p:nvSpPr>
        <p:spPr>
          <a:xfrm>
            <a:off x="1522045" y="2200595"/>
            <a:ext cx="432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VCI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C0D857-493E-411E-9EFB-0C55ADCF4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09" y="2238469"/>
            <a:ext cx="1432443" cy="13778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597DE9-9194-48E3-BB34-557CC92221F0}"/>
              </a:ext>
            </a:extLst>
          </p:cNvPr>
          <p:cNvSpPr txBox="1"/>
          <p:nvPr/>
        </p:nvSpPr>
        <p:spPr>
          <a:xfrm>
            <a:off x="1522045" y="3303077"/>
            <a:ext cx="46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ESD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379C13-9F30-49AA-9CCF-78A7684572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5313" y="3605994"/>
            <a:ext cx="1377832" cy="10658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8113CE-6179-4E95-BC20-84EFD129B548}"/>
              </a:ext>
            </a:extLst>
          </p:cNvPr>
          <p:cNvSpPr txBox="1"/>
          <p:nvPr/>
        </p:nvSpPr>
        <p:spPr>
          <a:xfrm>
            <a:off x="1425156" y="4389799"/>
            <a:ext cx="734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Vacuum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CC2F77-09AD-4BA3-B4E5-14576745E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1138" y="4608159"/>
            <a:ext cx="1046181" cy="10461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374B7DB-38B2-40E5-80D2-2F4BA90D0659}"/>
              </a:ext>
            </a:extLst>
          </p:cNvPr>
          <p:cNvSpPr txBox="1"/>
          <p:nvPr/>
        </p:nvSpPr>
        <p:spPr>
          <a:xfrm>
            <a:off x="1479464" y="5566195"/>
            <a:ext cx="622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Retort</a:t>
            </a:r>
            <a:r>
              <a:rPr lang="en-IN" sz="12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13EBF1-2EE8-4075-BC75-D8D2247DD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518" y="5782082"/>
            <a:ext cx="934991" cy="9349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72F1E88-F977-4198-BD87-EBE0CE43BC1D}"/>
              </a:ext>
            </a:extLst>
          </p:cNvPr>
          <p:cNvSpPr txBox="1"/>
          <p:nvPr/>
        </p:nvSpPr>
        <p:spPr>
          <a:xfrm>
            <a:off x="1288764" y="6599003"/>
            <a:ext cx="117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Frozen Pouches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B37FED-B813-4418-85FD-408F513AB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87" y="1460043"/>
            <a:ext cx="1017551" cy="10175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8061D1B-C9BE-4198-8C71-EA4FE0694CB4}"/>
              </a:ext>
            </a:extLst>
          </p:cNvPr>
          <p:cNvSpPr txBox="1"/>
          <p:nvPr/>
        </p:nvSpPr>
        <p:spPr>
          <a:xfrm>
            <a:off x="4724965" y="2339094"/>
            <a:ext cx="1736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Spouted Bottom Gusset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1CFE6FC-9279-4446-9AA4-6E8383A542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93" y="2616093"/>
            <a:ext cx="1135537" cy="11355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D909542-DBC8-470E-8FBE-4518D82966A4}"/>
              </a:ext>
            </a:extLst>
          </p:cNvPr>
          <p:cNvSpPr txBox="1"/>
          <p:nvPr/>
        </p:nvSpPr>
        <p:spPr>
          <a:xfrm>
            <a:off x="4799700" y="3613130"/>
            <a:ext cx="1427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Bottom side Gusset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6889A95-C3C9-4CA3-BC59-066E5CAEC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09" y="3908682"/>
            <a:ext cx="1239232" cy="123923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EA5077-A5F6-49E6-9EC9-447D69CEE606}"/>
              </a:ext>
            </a:extLst>
          </p:cNvPr>
          <p:cNvSpPr txBox="1"/>
          <p:nvPr/>
        </p:nvSpPr>
        <p:spPr>
          <a:xfrm>
            <a:off x="4841920" y="5027967"/>
            <a:ext cx="16198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Ziplock bottom Gusset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3D54B32-4235-4F00-8CA8-14100A5568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96" y="5331504"/>
            <a:ext cx="1135537" cy="113553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2051535-895D-4149-947A-F6264F89B743}"/>
              </a:ext>
            </a:extLst>
          </p:cNvPr>
          <p:cNvSpPr txBox="1"/>
          <p:nvPr/>
        </p:nvSpPr>
        <p:spPr>
          <a:xfrm>
            <a:off x="4964317" y="6355079"/>
            <a:ext cx="111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Window patch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686CCF7-35EB-4723-8BCD-7B7335E731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14" y="1333859"/>
            <a:ext cx="1176703" cy="11767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831B311-1422-4766-B8B5-809A634E36CF}"/>
              </a:ext>
            </a:extLst>
          </p:cNvPr>
          <p:cNvSpPr txBox="1"/>
          <p:nvPr/>
        </p:nvSpPr>
        <p:spPr>
          <a:xfrm>
            <a:off x="7438191" y="2343193"/>
            <a:ext cx="1010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Co-extruded</a:t>
            </a:r>
            <a:r>
              <a:rPr lang="en-IN" sz="12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612DE53-E7B1-4FA9-905A-300A5ED0C4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619" y="2607523"/>
            <a:ext cx="1152675" cy="1152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35C1CFC-9F8B-4735-9DCD-3CDFDE55942D}"/>
              </a:ext>
            </a:extLst>
          </p:cNvPr>
          <p:cNvSpPr txBox="1"/>
          <p:nvPr/>
        </p:nvSpPr>
        <p:spPr>
          <a:xfrm>
            <a:off x="7506744" y="3605995"/>
            <a:ext cx="857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Laminated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7D20F59-988F-44F7-AE01-549A037168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70" y="1407930"/>
            <a:ext cx="1069664" cy="106966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48CFBF7-5542-4069-867C-FA8FF38B4CA0}"/>
              </a:ext>
            </a:extLst>
          </p:cNvPr>
          <p:cNvSpPr txBox="1"/>
          <p:nvPr/>
        </p:nvSpPr>
        <p:spPr>
          <a:xfrm>
            <a:off x="9510347" y="2330524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3/4 Side seal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7F660A8-2AAA-4E08-9AEE-A5D8664F91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180" y="2616093"/>
            <a:ext cx="1093526" cy="1093526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0210A41-9E63-4220-8FDF-F1104D8723BB}"/>
              </a:ext>
            </a:extLst>
          </p:cNvPr>
          <p:cNvSpPr txBox="1"/>
          <p:nvPr/>
        </p:nvSpPr>
        <p:spPr>
          <a:xfrm>
            <a:off x="9510347" y="3605995"/>
            <a:ext cx="1055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err="1">
                <a:solidFill>
                  <a:schemeClr val="accent6">
                    <a:lumMod val="50000"/>
                  </a:schemeClr>
                </a:solidFill>
              </a:rPr>
              <a:t>Center</a:t>
            </a:r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 sealed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4A4EBAA-905F-4E9D-A1D4-341998083D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170" y="3848118"/>
            <a:ext cx="1239232" cy="123923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DA5F927-B8AF-4589-9A4E-F1C615667377}"/>
              </a:ext>
            </a:extLst>
          </p:cNvPr>
          <p:cNvSpPr txBox="1"/>
          <p:nvPr/>
        </p:nvSpPr>
        <p:spPr>
          <a:xfrm>
            <a:off x="9705176" y="5052474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Die-Cut</a:t>
            </a:r>
          </a:p>
        </p:txBody>
      </p:sp>
    </p:spTree>
    <p:extLst>
      <p:ext uri="{BB962C8B-B14F-4D97-AF65-F5344CB8AC3E}">
        <p14:creationId xmlns:p14="http://schemas.microsoft.com/office/powerpoint/2010/main" val="1288217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E4699-921B-487D-A058-5681DA428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055" y="122884"/>
            <a:ext cx="2783889" cy="558153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Laminates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F70BA-AE35-454A-903B-566BD485B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870" y="778060"/>
            <a:ext cx="1638670" cy="562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Roll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15FE4-2C69-4CBB-8854-F510820DA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" y="1780100"/>
            <a:ext cx="2273793" cy="2273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DC34B8-CD75-4202-87DA-EF3814D349A8}"/>
              </a:ext>
            </a:extLst>
          </p:cNvPr>
          <p:cNvSpPr txBox="1"/>
          <p:nvPr/>
        </p:nvSpPr>
        <p:spPr>
          <a:xfrm>
            <a:off x="1368640" y="3941003"/>
            <a:ext cx="15780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Monolayer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C1FF44-EC37-41F2-878E-0AFB4DF0C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27" y="1397307"/>
            <a:ext cx="2783889" cy="2783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C68740-DAA7-4418-91E3-A2E4E832FFD6}"/>
              </a:ext>
            </a:extLst>
          </p:cNvPr>
          <p:cNvSpPr txBox="1"/>
          <p:nvPr/>
        </p:nvSpPr>
        <p:spPr>
          <a:xfrm>
            <a:off x="5843726" y="3941003"/>
            <a:ext cx="1222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Multilayer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65693B-445C-4441-964B-73F86B6B8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22" y="1360502"/>
            <a:ext cx="2857500" cy="2857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23C9D2-A4DD-403A-A89B-CE0AF70FDBC1}"/>
              </a:ext>
            </a:extLst>
          </p:cNvPr>
          <p:cNvSpPr txBox="1"/>
          <p:nvPr/>
        </p:nvSpPr>
        <p:spPr>
          <a:xfrm>
            <a:off x="9970510" y="3941002"/>
            <a:ext cx="2062994" cy="277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Recyclable</a:t>
            </a:r>
          </a:p>
        </p:txBody>
      </p:sp>
    </p:spTree>
    <p:extLst>
      <p:ext uri="{BB962C8B-B14F-4D97-AF65-F5344CB8AC3E}">
        <p14:creationId xmlns:p14="http://schemas.microsoft.com/office/powerpoint/2010/main" val="398265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0B0FF-572C-4831-9C57-7DD871D4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4769" y="-285324"/>
            <a:ext cx="6608975" cy="1325563"/>
          </a:xfrm>
        </p:spPr>
        <p:txBody>
          <a:bodyPr/>
          <a:lstStyle/>
          <a:p>
            <a:r>
              <a:rPr lang="en-IN" b="1" u="sng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MATERIAL 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2E7EA-06F4-4AD4-909F-AB63E4256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54664"/>
            <a:ext cx="10515600" cy="483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Straps               2. Bins              3. Seals           4. Pallets               5. Crates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D03E3-9D85-40BC-BC76-5A4F71F0F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32" y="1266263"/>
            <a:ext cx="1238407" cy="1238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937F0-BAC9-4709-8955-8DA9B26388F4}"/>
              </a:ext>
            </a:extLst>
          </p:cNvPr>
          <p:cNvSpPr txBox="1"/>
          <p:nvPr/>
        </p:nvSpPr>
        <p:spPr>
          <a:xfrm>
            <a:off x="1165577" y="2366170"/>
            <a:ext cx="778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PP Straps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80F58-FD1C-4043-ABE6-CEF742B2B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8" y="2716202"/>
            <a:ext cx="1238407" cy="1238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950099-A69E-48D7-9CAE-D8FC170358E3}"/>
              </a:ext>
            </a:extLst>
          </p:cNvPr>
          <p:cNvSpPr txBox="1"/>
          <p:nvPr/>
        </p:nvSpPr>
        <p:spPr>
          <a:xfrm>
            <a:off x="1165577" y="3894088"/>
            <a:ext cx="848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PET Straps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FAAB97-58B4-4EDD-AFDD-60213283D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39" y="1405994"/>
            <a:ext cx="958944" cy="9589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2770F0-872E-43BC-8289-ED9EEA59434A}"/>
              </a:ext>
            </a:extLst>
          </p:cNvPr>
          <p:cNvSpPr txBox="1"/>
          <p:nvPr/>
        </p:nvSpPr>
        <p:spPr>
          <a:xfrm>
            <a:off x="3298234" y="2366170"/>
            <a:ext cx="743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Dustbins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C235E1-392D-4071-A76C-2B1B28871A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42206" y="2504669"/>
            <a:ext cx="1238408" cy="12384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D63216-9755-4193-8AE4-92C4745C4C70}"/>
              </a:ext>
            </a:extLst>
          </p:cNvPr>
          <p:cNvSpPr txBox="1"/>
          <p:nvPr/>
        </p:nvSpPr>
        <p:spPr>
          <a:xfrm>
            <a:off x="3365399" y="3554687"/>
            <a:ext cx="601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Icebox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DA520D3-9CDC-400D-8255-AA51877345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985" y="3809232"/>
            <a:ext cx="1237629" cy="12376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0A8DE9-B90A-4C0E-B0E3-B835F7F01AF8}"/>
              </a:ext>
            </a:extLst>
          </p:cNvPr>
          <p:cNvSpPr txBox="1"/>
          <p:nvPr/>
        </p:nvSpPr>
        <p:spPr>
          <a:xfrm>
            <a:off x="3298234" y="4862301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FPO Bins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F064EB-A2A4-4E82-A17A-012AD4B78F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355" y="1462555"/>
            <a:ext cx="902383" cy="90238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30BA5A2-103B-472A-9456-33A97E33954A}"/>
              </a:ext>
            </a:extLst>
          </p:cNvPr>
          <p:cNvSpPr txBox="1"/>
          <p:nvPr/>
        </p:nvSpPr>
        <p:spPr>
          <a:xfrm>
            <a:off x="5150008" y="2251262"/>
            <a:ext cx="60944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Flap Seals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3FDF43-559C-46AD-AC4D-6F46BE9E52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314" y="2639888"/>
            <a:ext cx="1121063" cy="11210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1EFB764-6A1D-493C-85C1-EAF1152D110C}"/>
              </a:ext>
            </a:extLst>
          </p:cNvPr>
          <p:cNvSpPr txBox="1"/>
          <p:nvPr/>
        </p:nvSpPr>
        <p:spPr>
          <a:xfrm>
            <a:off x="5116443" y="3579404"/>
            <a:ext cx="805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Cable ties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E411612-B1D7-46EB-AA43-18F9F77B7B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01" y="3862718"/>
            <a:ext cx="1340806" cy="13408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3F41C03-8183-4E79-815F-CE354D1113C1}"/>
              </a:ext>
            </a:extLst>
          </p:cNvPr>
          <p:cNvSpPr txBox="1"/>
          <p:nvPr/>
        </p:nvSpPr>
        <p:spPr>
          <a:xfrm>
            <a:off x="5122854" y="5000801"/>
            <a:ext cx="7938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Bolt seals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C362881-E74F-4A2D-B36F-D531744F97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16" y="1182790"/>
            <a:ext cx="1239639" cy="123963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50A11D6-20F4-47AC-ADC4-9B69F2127EDB}"/>
              </a:ext>
            </a:extLst>
          </p:cNvPr>
          <p:cNvSpPr txBox="1"/>
          <p:nvPr/>
        </p:nvSpPr>
        <p:spPr>
          <a:xfrm>
            <a:off x="6813155" y="2223980"/>
            <a:ext cx="1484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Roto-</a:t>
            </a:r>
            <a:r>
              <a:rPr lang="en-IN" sz="1200" b="1" dirty="0" err="1">
                <a:solidFill>
                  <a:schemeClr val="accent6">
                    <a:lumMod val="50000"/>
                  </a:schemeClr>
                </a:solidFill>
              </a:rPr>
              <a:t>molded</a:t>
            </a:r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 pallets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6B7DADC-64EA-40CF-836E-B125AA6C67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99" y="2432835"/>
            <a:ext cx="1163818" cy="116381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B79DAF7-C8EA-4738-8D3A-FC2E895FC9C9}"/>
              </a:ext>
            </a:extLst>
          </p:cNvPr>
          <p:cNvSpPr txBox="1"/>
          <p:nvPr/>
        </p:nvSpPr>
        <p:spPr>
          <a:xfrm>
            <a:off x="6847215" y="3373349"/>
            <a:ext cx="1735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Injection </a:t>
            </a:r>
            <a:r>
              <a:rPr lang="en-IN" sz="1200" b="1" dirty="0" err="1">
                <a:solidFill>
                  <a:schemeClr val="accent6">
                    <a:lumMod val="50000"/>
                  </a:schemeClr>
                </a:solidFill>
              </a:rPr>
              <a:t>molded</a:t>
            </a:r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 pallets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73BA19A-6306-4017-A956-8950401DEF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35" y="3650348"/>
            <a:ext cx="1430017" cy="14300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F8FCE45-68ED-4F84-8948-D63457065E17}"/>
              </a:ext>
            </a:extLst>
          </p:cNvPr>
          <p:cNvSpPr txBox="1"/>
          <p:nvPr/>
        </p:nvSpPr>
        <p:spPr>
          <a:xfrm>
            <a:off x="7100348" y="4790169"/>
            <a:ext cx="11891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Wooden pallets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663C5F9-5F76-4D8E-A791-3450DD9E34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677" y="1233745"/>
            <a:ext cx="1079418" cy="107941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03E81B2-D1A4-4419-AFC6-80F09411D209}"/>
              </a:ext>
            </a:extLst>
          </p:cNvPr>
          <p:cNvSpPr txBox="1"/>
          <p:nvPr/>
        </p:nvSpPr>
        <p:spPr>
          <a:xfrm>
            <a:off x="9432914" y="2174619"/>
            <a:ext cx="1181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Foldable crates 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A1E8BB0-21DC-412E-B1AA-72B0936903B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681" y="2469325"/>
            <a:ext cx="1042523" cy="104252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9D52D4D-869F-455D-99D8-B47793569848}"/>
              </a:ext>
            </a:extLst>
          </p:cNvPr>
          <p:cNvSpPr txBox="1"/>
          <p:nvPr/>
        </p:nvSpPr>
        <p:spPr>
          <a:xfrm>
            <a:off x="9334414" y="3400088"/>
            <a:ext cx="1791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Nestable stackable crates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6F8DD31-3F74-4B41-8776-F05AFAB9A2F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109" y="3596653"/>
            <a:ext cx="1430017" cy="143001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A51F92B-BF71-4C4E-894D-0F2336AD1DB7}"/>
              </a:ext>
            </a:extLst>
          </p:cNvPr>
          <p:cNvSpPr txBox="1"/>
          <p:nvPr/>
        </p:nvSpPr>
        <p:spPr>
          <a:xfrm>
            <a:off x="9571076" y="4769861"/>
            <a:ext cx="1174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Standard crates</a:t>
            </a:r>
          </a:p>
        </p:txBody>
      </p:sp>
    </p:spTree>
    <p:extLst>
      <p:ext uri="{BB962C8B-B14F-4D97-AF65-F5344CB8AC3E}">
        <p14:creationId xmlns:p14="http://schemas.microsoft.com/office/powerpoint/2010/main" val="194872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8F67-4A2F-425F-B7B1-9C958F2DC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1849" y="-186229"/>
            <a:ext cx="2923095" cy="1009651"/>
          </a:xfrm>
        </p:spPr>
        <p:txBody>
          <a:bodyPr/>
          <a:lstStyle/>
          <a:p>
            <a:r>
              <a:rPr lang="en-IN" b="1" u="sng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SHIPPERS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97057-DEB5-4A03-BDBD-3A400E75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686" y="823422"/>
            <a:ext cx="10515600" cy="4869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PP Corrugated Box                                          2. Master Cartons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199B3-BD88-47C9-A4E1-0809F14F5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99" y="1403836"/>
            <a:ext cx="1441879" cy="14418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9A8971-8A7D-479D-882E-DF019A5E0DA7}"/>
              </a:ext>
            </a:extLst>
          </p:cNvPr>
          <p:cNvSpPr txBox="1"/>
          <p:nvPr/>
        </p:nvSpPr>
        <p:spPr>
          <a:xfrm>
            <a:off x="2516956" y="2707216"/>
            <a:ext cx="922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Self-locking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2A9976-9959-41A6-ABC0-AA7222637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31" y="2845715"/>
            <a:ext cx="1695716" cy="16957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75996-1C78-4163-95ED-E4BE85015163}"/>
              </a:ext>
            </a:extLst>
          </p:cNvPr>
          <p:cNvSpPr txBox="1"/>
          <p:nvPr/>
        </p:nvSpPr>
        <p:spPr>
          <a:xfrm>
            <a:off x="2404808" y="4242605"/>
            <a:ext cx="1151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Regular slotted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1FEE64-13BC-4786-863D-4838AF9EE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03" y="1295052"/>
            <a:ext cx="1227842" cy="12278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1720EC-4967-4D51-AEF3-9F064A6AE987}"/>
              </a:ext>
            </a:extLst>
          </p:cNvPr>
          <p:cNvSpPr txBox="1"/>
          <p:nvPr/>
        </p:nvSpPr>
        <p:spPr>
          <a:xfrm>
            <a:off x="8069548" y="2346394"/>
            <a:ext cx="834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Telescopic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2D5BE7-E697-4961-9D17-692F500EE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931" y="2545532"/>
            <a:ext cx="1441880" cy="14418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D7410A-AC5A-4A86-9679-171F78490F18}"/>
              </a:ext>
            </a:extLst>
          </p:cNvPr>
          <p:cNvSpPr txBox="1"/>
          <p:nvPr/>
        </p:nvSpPr>
        <p:spPr>
          <a:xfrm>
            <a:off x="8064420" y="3758012"/>
            <a:ext cx="1163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Regular Slotted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48E509-99FB-4F06-A7F8-42DE1FFA89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933" y="3896511"/>
            <a:ext cx="1522036" cy="15220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7F52C1B-7D42-4E04-A0BB-7799291D3C2E}"/>
              </a:ext>
            </a:extLst>
          </p:cNvPr>
          <p:cNvSpPr txBox="1"/>
          <p:nvPr/>
        </p:nvSpPr>
        <p:spPr>
          <a:xfrm>
            <a:off x="8043008" y="5162129"/>
            <a:ext cx="1248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Fully overlapped</a:t>
            </a:r>
          </a:p>
        </p:txBody>
      </p:sp>
    </p:spTree>
    <p:extLst>
      <p:ext uri="{BB962C8B-B14F-4D97-AF65-F5344CB8AC3E}">
        <p14:creationId xmlns:p14="http://schemas.microsoft.com/office/powerpoint/2010/main" val="155284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952DC-334D-4F43-8EF2-6238FE13E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048" y="-84841"/>
            <a:ext cx="6231903" cy="889410"/>
          </a:xfrm>
        </p:spPr>
        <p:txBody>
          <a:bodyPr>
            <a:normAutofit/>
          </a:bodyPr>
          <a:lstStyle/>
          <a:p>
            <a:r>
              <a:rPr lang="en-IN" b="1" u="sng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Wide Mouth 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3E6F5-0D8B-41C9-8171-CDAC8C7B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08264"/>
            <a:ext cx="10515600" cy="4556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Injection Moulded Containers                       2. Blow Moulded Jars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16630-35CB-40B8-B115-CD07D3DC6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953" y="1206846"/>
            <a:ext cx="1720966" cy="1720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15D11-A2CC-4958-9A9C-FA3D4FEFE4B0}"/>
              </a:ext>
            </a:extLst>
          </p:cNvPr>
          <p:cNvSpPr txBox="1"/>
          <p:nvPr/>
        </p:nvSpPr>
        <p:spPr>
          <a:xfrm>
            <a:off x="2650624" y="2650813"/>
            <a:ext cx="1129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IML containers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C288BC-4550-4BD3-9A69-EC89DF7B1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12" y="1293811"/>
            <a:ext cx="1347230" cy="13472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B3CA81-CC93-4F87-8122-DBB6A42FE539}"/>
              </a:ext>
            </a:extLst>
          </p:cNvPr>
          <p:cNvSpPr txBox="1"/>
          <p:nvPr/>
        </p:nvSpPr>
        <p:spPr>
          <a:xfrm>
            <a:off x="7510341" y="2386671"/>
            <a:ext cx="1240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HDPE containers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7F92E-CF4E-464B-AD80-5E76CE1941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94" y="2705174"/>
            <a:ext cx="1031160" cy="1031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FD652-1955-42B3-9451-373E87180FC1}"/>
              </a:ext>
            </a:extLst>
          </p:cNvPr>
          <p:cNvSpPr txBox="1"/>
          <p:nvPr/>
        </p:nvSpPr>
        <p:spPr>
          <a:xfrm>
            <a:off x="7625757" y="3678850"/>
            <a:ext cx="1121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PET containers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23D906-3225-4DC3-83FB-C380666DB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51" y="3859302"/>
            <a:ext cx="1347230" cy="13472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266309-E2E7-419C-BC5C-E8CBD4D1BC2D}"/>
              </a:ext>
            </a:extLst>
          </p:cNvPr>
          <p:cNvSpPr txBox="1"/>
          <p:nvPr/>
        </p:nvSpPr>
        <p:spPr>
          <a:xfrm>
            <a:off x="7637223" y="4968795"/>
            <a:ext cx="10511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PP containers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D1591D-9703-4159-AFA0-B9A87D0D0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551" y="5107294"/>
            <a:ext cx="1347230" cy="13472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D8B09E7-84BA-4B8F-8503-D3826ADAB4F0}"/>
              </a:ext>
            </a:extLst>
          </p:cNvPr>
          <p:cNvSpPr txBox="1"/>
          <p:nvPr/>
        </p:nvSpPr>
        <p:spPr>
          <a:xfrm>
            <a:off x="7798786" y="6287861"/>
            <a:ext cx="782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Glass jars</a:t>
            </a:r>
          </a:p>
        </p:txBody>
      </p:sp>
    </p:spTree>
    <p:extLst>
      <p:ext uri="{BB962C8B-B14F-4D97-AF65-F5344CB8AC3E}">
        <p14:creationId xmlns:p14="http://schemas.microsoft.com/office/powerpoint/2010/main" val="310806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F125-B3CE-4D8B-8AB2-E1105039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7331" y="-361822"/>
            <a:ext cx="2875961" cy="1325563"/>
          </a:xfrm>
        </p:spPr>
        <p:txBody>
          <a:bodyPr/>
          <a:lstStyle/>
          <a:p>
            <a:r>
              <a:rPr lang="en-IN" b="1" u="sng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0CA2-3BB3-4899-A057-A057644FC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4692" y="845237"/>
            <a:ext cx="8522616" cy="672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Woven Sacks                               2. Non Woven Sacks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49F96-1826-43B7-A176-6FBA669DF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12" y="1181476"/>
            <a:ext cx="1573098" cy="1573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14017F-EB7E-4E22-B899-C1315F30B9D5}"/>
              </a:ext>
            </a:extLst>
          </p:cNvPr>
          <p:cNvSpPr txBox="1"/>
          <p:nvPr/>
        </p:nvSpPr>
        <p:spPr>
          <a:xfrm>
            <a:off x="2454358" y="2556911"/>
            <a:ext cx="1400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HDPE Woven Sacks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C0CDA-6AAA-49C9-98BD-C03E2E737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12" y="2833910"/>
            <a:ext cx="1450549" cy="14505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BE918E-E368-4DE1-A875-CC4FC7691A66}"/>
              </a:ext>
            </a:extLst>
          </p:cNvPr>
          <p:cNvSpPr txBox="1"/>
          <p:nvPr/>
        </p:nvSpPr>
        <p:spPr>
          <a:xfrm>
            <a:off x="2454358" y="4225295"/>
            <a:ext cx="1298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Jute Woven sacks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CD1F3D-6CC0-41A1-9C72-0940CB72D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358" y="4717024"/>
            <a:ext cx="1035770" cy="1035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3B9E32-D92F-4AC2-8EDF-8BB382BA745F}"/>
              </a:ext>
            </a:extLst>
          </p:cNvPr>
          <p:cNvSpPr txBox="1"/>
          <p:nvPr/>
        </p:nvSpPr>
        <p:spPr>
          <a:xfrm>
            <a:off x="2387934" y="5675844"/>
            <a:ext cx="1211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PP Woven Sacks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EA03B-DA5B-41E9-A0E9-21930AA8E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09" y="1329324"/>
            <a:ext cx="1277401" cy="12774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C0C685-22BF-4E8E-9364-E67BC861BF58}"/>
              </a:ext>
            </a:extLst>
          </p:cNvPr>
          <p:cNvSpPr txBox="1"/>
          <p:nvPr/>
        </p:nvSpPr>
        <p:spPr>
          <a:xfrm>
            <a:off x="7113081" y="2556910"/>
            <a:ext cx="728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PP Sacks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E56697-B818-46C0-97C7-7C5139F046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585" y="2824339"/>
            <a:ext cx="1503182" cy="15031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3274AA-DC64-4F0B-AC03-0F31E91C3F22}"/>
              </a:ext>
            </a:extLst>
          </p:cNvPr>
          <p:cNvSpPr txBox="1"/>
          <p:nvPr/>
        </p:nvSpPr>
        <p:spPr>
          <a:xfrm>
            <a:off x="6695585" y="4268136"/>
            <a:ext cx="1653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Multi-wall Kraft Snacks</a:t>
            </a:r>
          </a:p>
        </p:txBody>
      </p:sp>
    </p:spTree>
    <p:extLst>
      <p:ext uri="{BB962C8B-B14F-4D97-AF65-F5344CB8AC3E}">
        <p14:creationId xmlns:p14="http://schemas.microsoft.com/office/powerpoint/2010/main" val="2312933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6307-4683-41CD-8A91-2B69C9D6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177" y="-87636"/>
            <a:ext cx="3073924" cy="1325563"/>
          </a:xfrm>
        </p:spPr>
        <p:txBody>
          <a:bodyPr/>
          <a:lstStyle/>
          <a:p>
            <a:r>
              <a:rPr lang="en-IN" b="1" u="sng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Metal Cans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650E4-2CA1-4057-8155-1A57F358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221" y="105326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Three Piece Tin Cans                            2. Two Piece Aluminium Cans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E3696-3FCD-4AB4-80CE-AFA127834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6888" y="1237927"/>
            <a:ext cx="1705622" cy="17056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B0699-AA77-4EFA-B99F-7BEDAA9DD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829" y="3128208"/>
            <a:ext cx="1261739" cy="12617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F18654-F762-47C6-A96F-DB3F46277F44}"/>
              </a:ext>
            </a:extLst>
          </p:cNvPr>
          <p:cNvSpPr txBox="1"/>
          <p:nvPr/>
        </p:nvSpPr>
        <p:spPr>
          <a:xfrm>
            <a:off x="1469808" y="4251447"/>
            <a:ext cx="1710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Can with easy open end</a:t>
            </a:r>
            <a:endParaRPr lang="en-IN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487317-5050-4F1D-A717-BABE958E4D4A}"/>
              </a:ext>
            </a:extLst>
          </p:cNvPr>
          <p:cNvSpPr txBox="1"/>
          <p:nvPr/>
        </p:nvSpPr>
        <p:spPr>
          <a:xfrm>
            <a:off x="1580063" y="2512380"/>
            <a:ext cx="1490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Can with press fit lid</a:t>
            </a:r>
            <a:endParaRPr lang="en-IN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B672D1-D2D2-449F-AFE3-D374EC01A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776" y="1379523"/>
            <a:ext cx="1271356" cy="12713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C62DA8-85D4-43A5-977E-446982F9826F}"/>
              </a:ext>
            </a:extLst>
          </p:cNvPr>
          <p:cNvSpPr txBox="1"/>
          <p:nvPr/>
        </p:nvSpPr>
        <p:spPr>
          <a:xfrm>
            <a:off x="6809173" y="2512380"/>
            <a:ext cx="2035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Cans with aerosol dispensing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AA1BCE-17A1-4C64-BB29-9E3BEED04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71" y="3125683"/>
            <a:ext cx="1217350" cy="1217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1B53CA-A218-4AA2-B6B9-5053B4C34C3E}"/>
              </a:ext>
            </a:extLst>
          </p:cNvPr>
          <p:cNvSpPr txBox="1"/>
          <p:nvPr/>
        </p:nvSpPr>
        <p:spPr>
          <a:xfrm>
            <a:off x="6966395" y="4251447"/>
            <a:ext cx="17100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Can with easy open end</a:t>
            </a:r>
            <a:endParaRPr lang="en-IN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0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19E0-0C15-4D80-A884-DDCD35AD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373" y="0"/>
            <a:ext cx="4825753" cy="849853"/>
          </a:xfrm>
        </p:spPr>
        <p:txBody>
          <a:bodyPr>
            <a:normAutofit fontScale="90000"/>
          </a:bodyPr>
          <a:lstStyle/>
          <a:p>
            <a:r>
              <a:rPr lang="en-IN" b="1" u="sng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Protective Packaging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C6580-F6B9-4903-9048-5D35DB061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356" y="994299"/>
            <a:ext cx="10909917" cy="4694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Security Printing       2. Boards-Planks       3. Tapes       4. Cushioning Void Solutions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DC5334-A191-488C-8F20-78F127681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08591" y="1349406"/>
            <a:ext cx="1306128" cy="13061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A227EF-6D21-4CEF-BF9C-0E7811A3E576}"/>
              </a:ext>
            </a:extLst>
          </p:cNvPr>
          <p:cNvSpPr txBox="1"/>
          <p:nvPr/>
        </p:nvSpPr>
        <p:spPr>
          <a:xfrm>
            <a:off x="1324946" y="2378535"/>
            <a:ext cx="1504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Tamper evident tape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1F3D47-70D9-4808-9D90-DE48C26EA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56" y="2554764"/>
            <a:ext cx="1338863" cy="1338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AD2ABA-3562-4B0B-B73A-7A1786421E23}"/>
              </a:ext>
            </a:extLst>
          </p:cNvPr>
          <p:cNvSpPr txBox="1"/>
          <p:nvPr/>
        </p:nvSpPr>
        <p:spPr>
          <a:xfrm>
            <a:off x="1697435" y="3684663"/>
            <a:ext cx="705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Barcode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E1C8BEC-4792-4A11-9189-C0B5A1AE3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34" y="3753379"/>
            <a:ext cx="1235106" cy="12351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AF9E86-4F96-4C42-93C3-F90B1530F5A8}"/>
              </a:ext>
            </a:extLst>
          </p:cNvPr>
          <p:cNvSpPr txBox="1"/>
          <p:nvPr/>
        </p:nvSpPr>
        <p:spPr>
          <a:xfrm>
            <a:off x="1645946" y="4713792"/>
            <a:ext cx="812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Hologram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C878A0-82BD-4F65-BC2A-2A47FADB9F99}"/>
              </a:ext>
            </a:extLst>
          </p:cNvPr>
          <p:cNvSpPr txBox="1"/>
          <p:nvPr/>
        </p:nvSpPr>
        <p:spPr>
          <a:xfrm>
            <a:off x="1408591" y="5813943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Thermochromic label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F45CE2-E0D4-466C-A37A-0536B36CA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68" y="4354850"/>
            <a:ext cx="1848405" cy="18484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68BBCF-EAF0-40D5-8007-198E4EED4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895" y="994299"/>
            <a:ext cx="1883915" cy="188391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C0DC9C-FA02-4CEC-8E5C-48862629AA61}"/>
              </a:ext>
            </a:extLst>
          </p:cNvPr>
          <p:cNvSpPr txBox="1"/>
          <p:nvPr/>
        </p:nvSpPr>
        <p:spPr>
          <a:xfrm>
            <a:off x="4113891" y="2378535"/>
            <a:ext cx="1177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Wooden planks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30C105E-184F-4B1A-9803-55573A2CBD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47" y="1354399"/>
            <a:ext cx="1338864" cy="13388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357C55-A93B-44FF-BAF6-8ADCEB40A53C}"/>
              </a:ext>
            </a:extLst>
          </p:cNvPr>
          <p:cNvSpPr txBox="1"/>
          <p:nvPr/>
        </p:nvSpPr>
        <p:spPr>
          <a:xfrm>
            <a:off x="6445910" y="2416264"/>
            <a:ext cx="922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BOPP tapes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6A1CFA-4968-4E32-B393-A9CE839F84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23" y="2386894"/>
            <a:ext cx="1696745" cy="16967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3230690-CFE9-4752-BB58-8F95BC643569}"/>
              </a:ext>
            </a:extLst>
          </p:cNvPr>
          <p:cNvSpPr txBox="1"/>
          <p:nvPr/>
        </p:nvSpPr>
        <p:spPr>
          <a:xfrm>
            <a:off x="6406091" y="3625936"/>
            <a:ext cx="998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Scotch Tapes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B1A8F4-A126-490A-AA3A-B5EAC67F22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47" y="3547173"/>
            <a:ext cx="1568961" cy="15689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406F686-D3E6-4E2A-BBA0-B78899129131}"/>
              </a:ext>
            </a:extLst>
          </p:cNvPr>
          <p:cNvSpPr txBox="1"/>
          <p:nvPr/>
        </p:nvSpPr>
        <p:spPr>
          <a:xfrm>
            <a:off x="6299170" y="4713792"/>
            <a:ext cx="12273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Two-sided tapes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2DC90D5-4218-4022-B7F4-1BFCCB6ADC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04" y="1349406"/>
            <a:ext cx="1216412" cy="12164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C18621-8582-49D6-A7E5-460DA3D784E8}"/>
              </a:ext>
            </a:extLst>
          </p:cNvPr>
          <p:cNvSpPr txBox="1"/>
          <p:nvPr/>
        </p:nvSpPr>
        <p:spPr>
          <a:xfrm>
            <a:off x="8767386" y="2351445"/>
            <a:ext cx="150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Air columns /pillows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A7AB64-7018-45D5-9617-3F5575284D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085" y="2565818"/>
            <a:ext cx="1206897" cy="120689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FBE91A3-5AB4-45E7-917C-823DF61E4E6C}"/>
              </a:ext>
            </a:extLst>
          </p:cNvPr>
          <p:cNvSpPr txBox="1"/>
          <p:nvPr/>
        </p:nvSpPr>
        <p:spPr>
          <a:xfrm>
            <a:off x="8919451" y="3605913"/>
            <a:ext cx="883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Paper filler</a:t>
            </a:r>
          </a:p>
        </p:txBody>
      </p:sp>
    </p:spTree>
    <p:extLst>
      <p:ext uri="{BB962C8B-B14F-4D97-AF65-F5344CB8AC3E}">
        <p14:creationId xmlns:p14="http://schemas.microsoft.com/office/powerpoint/2010/main" val="1033903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99DD-43F3-4933-BD6F-D2C2F5878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124" y="0"/>
            <a:ext cx="2384394" cy="785166"/>
          </a:xfrm>
        </p:spPr>
        <p:txBody>
          <a:bodyPr>
            <a:normAutofit/>
          </a:bodyPr>
          <a:lstStyle/>
          <a:p>
            <a:r>
              <a:rPr lang="en-IN" b="1" u="sng" dirty="0">
                <a:solidFill>
                  <a:srgbClr val="7030A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Cartons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3BF9A-79BD-45FB-9578-E003F388A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940" y="779312"/>
            <a:ext cx="10515600" cy="4914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N" sz="24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Monocartons</a:t>
            </a: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2. Hardboard Boxes              3. Fluted(E/F)Cartons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233E78-FA64-4A36-9AFD-46937A926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5303" y="1117010"/>
            <a:ext cx="878512" cy="8785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ED4473-2A14-4F89-A2A1-1E1A52AEA658}"/>
              </a:ext>
            </a:extLst>
          </p:cNvPr>
          <p:cNvSpPr txBox="1"/>
          <p:nvPr/>
        </p:nvSpPr>
        <p:spPr>
          <a:xfrm>
            <a:off x="1576304" y="1896029"/>
            <a:ext cx="1286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Straight Tuck 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92E32D-62D9-48EE-9B84-2ED6D0C3A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80" y="1868011"/>
            <a:ext cx="1047511" cy="10475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FAA92C-AA98-48F8-A372-95DB2B54EEE6}"/>
              </a:ext>
            </a:extLst>
          </p:cNvPr>
          <p:cNvSpPr txBox="1"/>
          <p:nvPr/>
        </p:nvSpPr>
        <p:spPr>
          <a:xfrm>
            <a:off x="1500075" y="2738904"/>
            <a:ext cx="13340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Auto Lock Bottom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C7E363-80F9-4021-A584-C89921F96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04" y="2827788"/>
            <a:ext cx="1047511" cy="1047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C7CE43-039D-4266-989E-19CAC055F571}"/>
              </a:ext>
            </a:extLst>
          </p:cNvPr>
          <p:cNvSpPr txBox="1"/>
          <p:nvPr/>
        </p:nvSpPr>
        <p:spPr>
          <a:xfrm>
            <a:off x="1545728" y="3797970"/>
            <a:ext cx="1286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Reverse Tuck End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662737-3DEA-46F7-853A-7354BE44E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063" y="3835902"/>
            <a:ext cx="934005" cy="934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40D4C4-4171-4C5F-B414-1C4DE4499BCE}"/>
              </a:ext>
            </a:extLst>
          </p:cNvPr>
          <p:cNvSpPr txBox="1"/>
          <p:nvPr/>
        </p:nvSpPr>
        <p:spPr>
          <a:xfrm>
            <a:off x="1500075" y="4669339"/>
            <a:ext cx="1447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Pasted Lock Bottom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FD0247-BB9E-41E0-B1BD-0E730F403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71" y="4889794"/>
            <a:ext cx="658057" cy="6580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21133D-7FA1-4325-96A3-B34ECD4E632A}"/>
              </a:ext>
            </a:extLst>
          </p:cNvPr>
          <p:cNvSpPr txBox="1"/>
          <p:nvPr/>
        </p:nvSpPr>
        <p:spPr>
          <a:xfrm>
            <a:off x="1937990" y="5458415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Lined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D3A2E5E-D141-4785-9AF1-520382C6F1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98" y="5693182"/>
            <a:ext cx="658056" cy="6580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C9EC24A-F912-42A8-8DE2-A6408E68F63A}"/>
              </a:ext>
            </a:extLst>
          </p:cNvPr>
          <p:cNvSpPr txBox="1"/>
          <p:nvPr/>
        </p:nvSpPr>
        <p:spPr>
          <a:xfrm>
            <a:off x="1699218" y="6275983"/>
            <a:ext cx="111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Window patch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AD11533-E3B8-4682-9773-5309B605A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469" y="1076323"/>
            <a:ext cx="1056018" cy="10560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B7AB60-3CE0-475C-B338-9B4DED224AAC}"/>
              </a:ext>
            </a:extLst>
          </p:cNvPr>
          <p:cNvSpPr txBox="1"/>
          <p:nvPr/>
        </p:nvSpPr>
        <p:spPr>
          <a:xfrm>
            <a:off x="4846783" y="1973974"/>
            <a:ext cx="931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Top Bottom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0A70D3-BE77-421F-BE76-92AF1DB6D6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98" y="2240881"/>
            <a:ext cx="1198241" cy="10256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3BD310B-87EF-4DCC-86D5-F4C563A6FC57}"/>
              </a:ext>
            </a:extLst>
          </p:cNvPr>
          <p:cNvSpPr txBox="1"/>
          <p:nvPr/>
        </p:nvSpPr>
        <p:spPr>
          <a:xfrm>
            <a:off x="4862967" y="3015903"/>
            <a:ext cx="1105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Magnetic Lock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152413-A62E-4F3E-A998-CC2ACA1687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35" y="3327330"/>
            <a:ext cx="1004286" cy="100428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E99C70E-7C4C-44AB-8EE1-90E59D9B5FBF}"/>
              </a:ext>
            </a:extLst>
          </p:cNvPr>
          <p:cNvSpPr txBox="1"/>
          <p:nvPr/>
        </p:nvSpPr>
        <p:spPr>
          <a:xfrm>
            <a:off x="4862967" y="4302904"/>
            <a:ext cx="115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Collapsible Box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C194E4D-4CFE-4C71-9062-FC27D6D95F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357" y="4454670"/>
            <a:ext cx="1211682" cy="12116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A8C50A-A19A-4142-AE35-3EACD41C4CC8}"/>
              </a:ext>
            </a:extLst>
          </p:cNvPr>
          <p:cNvSpPr txBox="1"/>
          <p:nvPr/>
        </p:nvSpPr>
        <p:spPr>
          <a:xfrm>
            <a:off x="4993900" y="5555477"/>
            <a:ext cx="821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Slider Box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C46AEE2-CC18-4196-A924-EA3A26D373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491" y="1039216"/>
            <a:ext cx="1054718" cy="10547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81E492C-CBB3-497F-8876-E35484533D3E}"/>
              </a:ext>
            </a:extLst>
          </p:cNvPr>
          <p:cNvSpPr txBox="1"/>
          <p:nvPr/>
        </p:nvSpPr>
        <p:spPr>
          <a:xfrm>
            <a:off x="8371643" y="1929797"/>
            <a:ext cx="1886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Self-locking Fluted Cartons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45304AE-1BCD-4ECD-9837-1D143245A2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33" y="1966384"/>
            <a:ext cx="1523905" cy="15239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DA45C01-7C40-4DE4-A68A-B0684B90863A}"/>
              </a:ext>
            </a:extLst>
          </p:cNvPr>
          <p:cNvSpPr txBox="1"/>
          <p:nvPr/>
        </p:nvSpPr>
        <p:spPr>
          <a:xfrm>
            <a:off x="8243777" y="3188830"/>
            <a:ext cx="2412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Pasted Lock Bottom Fluted Cartons</a:t>
            </a:r>
            <a:endParaRPr lang="en-IN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5EB8513-0AD7-4721-84F6-0B657A31FA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505" y="3329177"/>
            <a:ext cx="1340162" cy="13401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180D2C1-67B9-4CA4-BC60-3D2A72D044E2}"/>
              </a:ext>
            </a:extLst>
          </p:cNvPr>
          <p:cNvSpPr txBox="1"/>
          <p:nvPr/>
        </p:nvSpPr>
        <p:spPr>
          <a:xfrm>
            <a:off x="8392609" y="4535997"/>
            <a:ext cx="1822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>
                <a:solidFill>
                  <a:schemeClr val="accent6">
                    <a:lumMod val="50000"/>
                  </a:schemeClr>
                </a:solidFill>
              </a:rPr>
              <a:t>Auto-lock bottom cartons</a:t>
            </a:r>
          </a:p>
        </p:txBody>
      </p:sp>
    </p:spTree>
    <p:extLst>
      <p:ext uri="{BB962C8B-B14F-4D97-AF65-F5344CB8AC3E}">
        <p14:creationId xmlns:p14="http://schemas.microsoft.com/office/powerpoint/2010/main" val="244742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427</TotalTime>
  <Words>517</Words>
  <Application>Microsoft Office PowerPoint</Application>
  <PresentationFormat>Widescreen</PresentationFormat>
  <Paragraphs>175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POUCHES AND TUBES</vt:lpstr>
      <vt:lpstr>MATERIAL  HANDLING</vt:lpstr>
      <vt:lpstr>SHIPPERS</vt:lpstr>
      <vt:lpstr>Wide Mouth Containers</vt:lpstr>
      <vt:lpstr>SACKS</vt:lpstr>
      <vt:lpstr>Metal Cans</vt:lpstr>
      <vt:lpstr>Protective Packaging</vt:lpstr>
      <vt:lpstr>Cartons</vt:lpstr>
      <vt:lpstr>Labels And Sleeves </vt:lpstr>
      <vt:lpstr>Non Paper Based Products</vt:lpstr>
      <vt:lpstr>Paper Based Products</vt:lpstr>
      <vt:lpstr>CLOSURES</vt:lpstr>
      <vt:lpstr>PREFORMS</vt:lpstr>
      <vt:lpstr>Bulk Packaging</vt:lpstr>
      <vt:lpstr>Narrow Mouth Containers</vt:lpstr>
      <vt:lpstr>COURIER BAGS</vt:lpstr>
      <vt:lpstr>Paper Products</vt:lpstr>
      <vt:lpstr>Films</vt:lpstr>
      <vt:lpstr>Laminates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Carry Bags</dc:title>
  <dc:creator>Aksh Mehlawat</dc:creator>
  <cp:lastModifiedBy>Aksh Mehlawat</cp:lastModifiedBy>
  <cp:revision>42</cp:revision>
  <dcterms:created xsi:type="dcterms:W3CDTF">2020-10-20T06:21:51Z</dcterms:created>
  <dcterms:modified xsi:type="dcterms:W3CDTF">2020-10-21T10:25:58Z</dcterms:modified>
</cp:coreProperties>
</file>